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5143500" type="screen16x9"/>
  <p:notesSz cx="6858000" cy="9144000"/>
  <p:embeddedFontLs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oboto Thin" pitchFamily="2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5625991a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5625991a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0516d5e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0516d5e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0516d5e8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0516d5e8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0516d5e8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0516d5e8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0516d5e8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0516d5e8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d0360b6db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d0360b6db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4720a63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4720a63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4720a63c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d4720a63c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4720a63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d4720a63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4720a63c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4720a63c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Draggable™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48cad79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d48cad79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2d320c1e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2d320c1e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This is a Pear Deck Text Slide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🍐 To edit the type of question, go back to the "Ask Students a Question" in the Pear Deck sidebar.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d48cad79c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d48cad79c2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d48cad79c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d48cad79c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d48cad79c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d48cad79c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d48cad79c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d48cad79c2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31a89dd1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31a89dd1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074eb25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074eb25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074eb254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d074eb254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d073ce51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d073ce51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d520adba0e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d520adba0e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d520adba0e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d520adba0e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d320c1e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d320c1e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520adba0e_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520adba0e_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520adba0e_5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520adba0e_5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d0826118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d0826118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d0826118e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d0826118e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0826118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0826118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0826118e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d0826118e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d0826118e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d0826118e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d0826118e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d0826118e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d0826118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d0826118e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d0826118e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d0826118e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31a89db6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31a89db6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d0826118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d0826118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d0826118e3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d0826118e3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d0826118e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d0826118e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d0826118e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d0826118e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d0826118e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d0826118e3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d0826118e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d0826118e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d5625991a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d5625991a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34acd127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34acd127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d0360b6db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d0360b6db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0360b6db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0360b6db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0360b6db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0360b6db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0360b6dbe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0360b6dbe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RDUxRDI4In1dLCJkcmFnZ2FibGVTaXplIjoxMi42LCJlbWJlZGRhYmxlVXJsIjoiaHR0cHM6Ly8iLCJhbnN3ZXJzIjpbXX0=pearId=magic-pear-shape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dontchangethislink.peardeckmagic.zone?eyJ0eXBlIjoiZ29vZ2xlLXNsaWRlcy1hZGRvbi1yZXNwb25zZS1mb290ZXIiLCJsYXN0RWRpdGVkQnkiOiIxMTQ5NzM4NTU4NTY3NTE5ODExMDYiLCJwcmVzZW50YXRpb25JZCI6IjFIWFVwa1ZtbHZCcXd1QXBOeDZVdkRfaFg4dWJBcVJWaGItNTVNUGF0TFM0IiwiY29udGVudElkIjoiY3VzdG9tLXJlc3BvbnNlLWRyYWdnYWJsZSIsInNsaWRlSWQiOiJnZDQ3MjBhNjNjZF8wXzAiLCJjb250ZW50SW5zdGFuY2VJZCI6IjFIWFVwa1ZtbHZCcXd1QXBOeDZVdkRfaFg4dWJBcVJWaGItNTVNUGF0TFM0L2YzMzMxM2JhLTg0NjUtNGQ0MS1iZDE1LTgzMDBhYzRmZGFmNCJ9pearId=magic-pear-metadata-identifier" TargetMode="Externa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RDUxRDI4In1dLCJkcmFnZ2FibGVTaXplIjoxMi42LCJlbWJlZGRhYmxlVXJsIjoiaHR0cHM6Ly8iLCJhbnN3ZXJzIjpbXX0=pearId=magic-pear-shape-identifi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dontchangethislink.peardeckmagic.zone?eyJ0eXBlIjoiZ29vZ2xlLXNsaWRlcy1hZGRvbi1yZXNwb25zZS1mb290ZXIiLCJsYXN0RWRpdGVkQnkiOiIxMTQ5NzM4NTU4NTY3NTE5ODExMDYiLCJwcmVzZW50YXRpb25JZCI6IjFIWFVwa1ZtbHZCcXd1QXBOeDZVdkRfaFg4dWJBcVJWaGItNTVNUGF0TFM0IiwiY29udGVudElkIjoiY3VzdG9tLXJlc3BvbnNlLWRyYWdnYWJsZSIsInNsaWRlSWQiOiJnZDQ3MjBhNjNjZF8wXzAiLCJjb250ZW50SW5zdGFuY2VJZCI6IjFIWFVwa1ZtbHZCcXd1QXBOeDZVdkRfaFg4dWJBcVJWaGItNTVNUGF0TFM0L2QwZmU2ZjczLWJiMWQtNGIwYi1iYzFkLTA4MzFiYzUwYzNiZiJ9pearId=magic-pear-metadata-identifier" TargetMode="Externa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RDUxRDI4In1dLCJkcmFnZ2FibGVTaXplIjoxMi42LCJlbWJlZGRhYmxlVXJsIjoiaHR0cHM6Ly8iLCJhbnN3ZXJzIjpbXX0=pearId=magic-pear-shape-identifi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dontchangethislink.peardeckmagic.zone?eyJ0eXBlIjoiZ29vZ2xlLXNsaWRlcy1hZGRvbi1yZXNwb25zZS1mb290ZXIiLCJsYXN0RWRpdGVkQnkiOiIxMTQ5NzM4NTU4NTY3NTE5ODExMDYiLCJwcmVzZW50YXRpb25JZCI6IjFIWFVwa1ZtbHZCcXd1QXBOeDZVdkRfaFg4dWJBcVJWaGItNTVNUGF0TFM0IiwiY29udGVudElkIjoiY3VzdG9tLXJlc3BvbnNlLWRyYWdnYWJsZSIsInNsaWRlSWQiOiJnZDQ3MjBhNjNjZF8wXzUiLCJjb250ZW50SW5zdGFuY2VJZCI6IjFIWFVwa1ZtbHZCcXd1QXBOeDZVdkRfaFg4dWJBcVJWaGItNTVNUGF0TFM0Lzk4NTBjNmY1LTk2MmYtNDc1NS05NTBkLWExMjg1YmQxMGMxZiJ9pearId=magic-pear-metadata-identifier" TargetMode="Externa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HJhZ2dhYmxlIiwiZHJhZ2dhYmxlcyI6W3siaWQiOiJkcmFnZ2FibGUwIiwidHlwZSI6Imljb24iLCJpY29uIjp7ImlkIjoiZGVmYXVsdC1jaXJjbGUifSwiY29sb3IiOiIjRDUxRDI4In1dLCJkcmFnZ2FibGVTaXplIjoxMi42LCJlbWJlZGRhYmxlVXJsIjoiaHR0cHM6Ly8iLCJhbnN3ZXJzIjpbXX0=pearId=magic-pear-shape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://dontchangethislink.peardeckmagic.zone?eyJ0eXBlIjoiZ29vZ2xlLXNsaWRlcy1hZGRvbi1yZXNwb25zZS1mb290ZXIiLCJsYXN0RWRpdGVkQnkiOiIxMTQ5NzM4NTU4NTY3NTE5ODExMDYiLCJwcmVzZW50YXRpb25JZCI6IjFIWFVwa1ZtbHZCcXd1QXBOeDZVdkRfaFg4dWJBcVJWaGItNTVNUGF0TFM0IiwiY29udGVudElkIjoiY3VzdG9tLXJlc3BvbnNlLWRyYWdnYWJsZSIsInNsaWRlSWQiOiJnZDQ3MjBhNjNjZF8wXzExIiwiY29udGVudEluc3RhbmNlSWQiOiIxSFhVcGtWbWx2QnF3dUFwTng2VXZEX2hYOHViQXFSVmhiLTU1TVBhdExTNC9lZGI0MzVkYi1kNmY0LTQ3ZDktYWE5Yi1iOTAzYjE0YmFjMDMifQ==pearId=magic-pear-metadata-identifier" TargetMode="Externa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nJlZVJlc3BvbnNlLXRleHQiLCJkcmFnZ2FibGVzIjpbeyJpZCI6ImRyYWdnYWJsZTAiLCJ0eXBlIjoiaWNvbiIsImljb24iOnsiaWQiOiJkZWZhdWx0LWNpcmNsZSJ9LCJjb2xvciI6IiNENTFEMjgifV0sImRyYWdnYWJsZVNpemUiOjEyLjU1LCJlbWJlZGRhYmxlVXJsIjoiaHR0cHM6Ly8iLCJhbnN3ZXJzIjpbXX0=pearId=magic-pear-shape-identifi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://dontchangethislink.peardeckmagic.zone?eyJ0eXBlIjoiZ29vZ2xlLXNsaWRlcy1hZGRvbi1yZXNwb25zZS1mb290ZXIiLCJsYXN0RWRpdGVkQnkiOiIxMTQ5NzM4NTU4NTY3NTE5ODExMDYiLCJwcmVzZW50YXRpb25JZCI6IjFIWFVwa1ZtbHZCcXd1QXBOeDZVdkRfaFg4dWJBcVJWaGItNTVNUGF0TFM0IiwiY29udGVudElkIjoiY3VzdG9tLXJlc3BvbnNlLWZyZWVSZXNwb25zZS10ZXh0Iiwic2xpZGVJZCI6ImdkMmQzMjBjMWVlXzBfOCIsImNvbnRlbnRJbnN0YW5jZUlkIjoiMUhYVXBrVm1sdkJxd3VBcE54NlV2RF9oWDh1YkFxUlZoYi01NU1QYXRMUzQvYzY5MjIwZDEtODcxNS00YjJjLWI4NzUtNGQ2ODQ3ZTA2ZWYxIn0=pearId=magic-pear-metadata-identifier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tZ0HtamJ7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h1bvrJN4Fc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W9iLrfyq2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887" y="141086"/>
            <a:ext cx="1791153" cy="58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" y="851430"/>
            <a:ext cx="9144000" cy="29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31850" y="4069900"/>
            <a:ext cx="5465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/>
              <a:t>COMMUNICATION</a:t>
            </a:r>
            <a:endParaRPr sz="20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IN POSTSECONDARY EDUCATION</a:t>
            </a:r>
            <a:endParaRPr sz="2000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Presented by Toni Bastian, MA</a:t>
            </a:r>
            <a:endParaRPr sz="2000" i="1"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0375" y="3797830"/>
            <a:ext cx="2107925" cy="14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/>
        </p:nvSpPr>
        <p:spPr>
          <a:xfrm>
            <a:off x="567200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/>
          <p:nvPr/>
        </p:nvSpPr>
        <p:spPr>
          <a:xfrm>
            <a:off x="1469575" y="322275"/>
            <a:ext cx="73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66666"/>
                </a:solidFill>
              </a:rPr>
              <a:t>    CULTURAL COMPETENCE</a:t>
            </a:r>
            <a:endParaRPr sz="3500">
              <a:solidFill>
                <a:srgbClr val="666666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322275" y="1156275"/>
            <a:ext cx="8649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Please reflect honestly on the following questions: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Am I aware of my own cultural worldview?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What is my cultural worldview?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Global Pathways: Cultural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Competence Curriculum Module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i="1"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8700" y="3403225"/>
            <a:ext cx="1467425" cy="14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/>
        </p:nvSpPr>
        <p:spPr>
          <a:xfrm>
            <a:off x="567200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3"/>
          <p:cNvSpPr txBox="1"/>
          <p:nvPr/>
        </p:nvSpPr>
        <p:spPr>
          <a:xfrm>
            <a:off x="1469575" y="322275"/>
            <a:ext cx="73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66666"/>
                </a:solidFill>
              </a:rPr>
              <a:t>    CULTURAL COMPETENCE</a:t>
            </a:r>
            <a:endParaRPr sz="3500">
              <a:solidFill>
                <a:srgbClr val="666666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322275" y="1156275"/>
            <a:ext cx="8649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Please reflect honestly on the following questions: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2. What is my attitude about cultural differences?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Does that attitude change depending on the situation I’m in?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Global Pathways: Cultural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Competence Curriculum Module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i="1"/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950" y="3721200"/>
            <a:ext cx="2539500" cy="130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/>
          <p:nvPr/>
        </p:nvSpPr>
        <p:spPr>
          <a:xfrm>
            <a:off x="567200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 txBox="1"/>
          <p:nvPr/>
        </p:nvSpPr>
        <p:spPr>
          <a:xfrm>
            <a:off x="1469575" y="322275"/>
            <a:ext cx="73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66666"/>
                </a:solidFill>
              </a:rPr>
              <a:t>    CULTURAL COMPETENCE</a:t>
            </a:r>
            <a:endParaRPr sz="3500">
              <a:solidFill>
                <a:srgbClr val="666666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322275" y="1156275"/>
            <a:ext cx="8649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Please reflect honestly on the following questions: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3. Do I have knowledge of different cultural practices and worldviews?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Is that knowledge superficial or deep?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                                           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Global Pathways: Cultural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Competence Curriculum Module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i="1"/>
          </a:p>
        </p:txBody>
      </p:sp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2450" y="4021975"/>
            <a:ext cx="2049725" cy="105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/>
        </p:nvSpPr>
        <p:spPr>
          <a:xfrm>
            <a:off x="567200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5"/>
          <p:cNvSpPr txBox="1"/>
          <p:nvPr/>
        </p:nvSpPr>
        <p:spPr>
          <a:xfrm>
            <a:off x="1469575" y="322275"/>
            <a:ext cx="73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66666"/>
                </a:solidFill>
              </a:rPr>
              <a:t>    CULTURAL COMPETENCE</a:t>
            </a:r>
            <a:endParaRPr sz="3500">
              <a:solidFill>
                <a:srgbClr val="666666"/>
              </a:solidFill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22275" y="1156275"/>
            <a:ext cx="8649900" cy="45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Please reflect honestly on the following questions: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4. Do I have knowledge of cross-cultural skills?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 other words, do I know how to effectively engage with people from other cultures?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                                                      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Global Pathways: Cultural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Competence Curriculum Module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i="1"/>
          </a:p>
        </p:txBody>
      </p:sp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225" y="3983425"/>
            <a:ext cx="2889651" cy="116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/>
        </p:nvSpPr>
        <p:spPr>
          <a:xfrm>
            <a:off x="291700" y="302925"/>
            <a:ext cx="8628000" cy="5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THE CULTURAL COMPETENCY CONTINUUM: KNOWLEDGE, BEHAVIORS, AND DISPOSITIONS FOR EDUCATORS</a:t>
            </a:r>
            <a:endParaRPr sz="2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Step 1: Awaken and Assess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Step 2: Apply and Act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Step 3: Analyze and Align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Step 4: Advocate and Lead   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   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                                                                   Source: The Case for Cultural Competency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                                                                             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</p:txBody>
      </p:sp>
      <p:pic>
        <p:nvPicPr>
          <p:cNvPr id="163" name="Google Shape;16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9300" y="1581975"/>
            <a:ext cx="4487875" cy="20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/>
        </p:nvSpPr>
        <p:spPr>
          <a:xfrm>
            <a:off x="0" y="0"/>
            <a:ext cx="8858700" cy="41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CULTURAL COMPETENCY CONTINUUM FOR EDUCATORS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</a:rPr>
              <a:t>Step 1: Awaken and Assess - choose one statement that you most identify with.</a:t>
            </a: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am aware of my own values, beliefs, stereotypes, and biases.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affirm and respect cultures other than my own.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actively seek to foster meaningful relationships with people of different cultural and racial identities.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recognize the various kinds of racism.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understand the varied cultural values of my colleagues and students.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The Case for Cultural Competency</a:t>
            </a:r>
            <a:endParaRPr sz="2000" i="1">
              <a:solidFill>
                <a:schemeClr val="dk1"/>
              </a:solidFill>
            </a:endParaRPr>
          </a:p>
        </p:txBody>
      </p:sp>
      <p:pic>
        <p:nvPicPr>
          <p:cNvPr id="169" name="Google Shape;169;p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7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/>
        </p:nvSpPr>
        <p:spPr>
          <a:xfrm>
            <a:off x="0" y="0"/>
            <a:ext cx="8858700" cy="46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CULTURAL COMPETENCY CONTINUUM FOR EDUCATORS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</a:rPr>
              <a:t>Step 2: Apply and Act - choose one statement that you most identify with.</a:t>
            </a: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help make all cultural groups feel welcomed and valued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regularly assess if my students feel respected and valued in class by asking them for feedback.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use communication skills to facilitate, manage, and participate in discussions on race, culture, and difference.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am intentional about incorporating relevant cultural knowledge into instruction, curriculum, resources, learning environment, outreach, and assessment.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regularly examine student data relative to gender, race, ethnicity, and language to monitor and manage equitable access and support services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The Case for Cultural Competency</a:t>
            </a:r>
            <a:endParaRPr sz="2000" i="1">
              <a:solidFill>
                <a:schemeClr val="dk1"/>
              </a:solidFill>
            </a:endParaRPr>
          </a:p>
        </p:txBody>
      </p:sp>
      <p:pic>
        <p:nvPicPr>
          <p:cNvPr id="176" name="Google Shape;176;p2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8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/>
        </p:nvSpPr>
        <p:spPr>
          <a:xfrm>
            <a:off x="0" y="0"/>
            <a:ext cx="8858700" cy="5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CULTURAL COMPETENCY CONTINUUM FOR EDUCATORS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</a:rPr>
              <a:t>Step 3: Analyze and Align - choose one statement that you most identify with.</a:t>
            </a: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>
                <a:solidFill>
                  <a:schemeClr val="dk1"/>
                </a:solidFill>
              </a:rPr>
              <a:t>I can effectively challenge racism, inequity, or discriminatory practices in a professional and proactive manner.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own the responsibility for building an authentically inclusive and just classroom and school environment.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work with my colleagues to institutionalize our learning and implement agreed-on goals and vision.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have critiqued various schoolwide policies and practices and worked to reduce or eliminate any that my perpetuate inequitable outcomes.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>
                <a:solidFill>
                  <a:schemeClr val="dk1"/>
                </a:solidFill>
              </a:rPr>
              <a:t>I know the legal issues surrounding racism, bullying, and fostering a hostile environment, and I examine policies and procedures to ensure my practices are fair and legally defensible.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The Case for Cultural Competency</a:t>
            </a:r>
            <a:endParaRPr sz="2000" i="1">
              <a:solidFill>
                <a:schemeClr val="dk1"/>
              </a:solidFill>
            </a:endParaRPr>
          </a:p>
        </p:txBody>
      </p:sp>
      <p:pic>
        <p:nvPicPr>
          <p:cNvPr id="183" name="Google Shape;183;p2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/>
          <p:nvPr/>
        </p:nvSpPr>
        <p:spPr>
          <a:xfrm>
            <a:off x="0" y="0"/>
            <a:ext cx="88587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CULTURAL COMPETENCY CONTINUUM FOR EDUCATORS</a:t>
            </a:r>
            <a:endParaRPr sz="20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>
                <a:solidFill>
                  <a:schemeClr val="dk1"/>
                </a:solidFill>
              </a:rPr>
              <a:t>Step 4: Advocate and Lead - choose one statement that you most identify with.</a:t>
            </a: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empower all stakeholders and encourage open dialogue and dissent.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identify barriers that prevent certain populations from full access to services and have taught colleagues ways to remove them.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confront racism when I see it.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advocate for cultural competency and social justice effectively and professionally.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I am a brave equity warrior (and I have the scars to prove it).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Source: The Case for Cultural Competency</a:t>
            </a:r>
            <a:endParaRPr sz="2000" i="1">
              <a:solidFill>
                <a:schemeClr val="dk1"/>
              </a:solidFill>
            </a:endParaRPr>
          </a:p>
        </p:txBody>
      </p:sp>
      <p:pic>
        <p:nvPicPr>
          <p:cNvPr id="190" name="Google Shape;190;p3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/>
          <p:nvPr/>
        </p:nvSpPr>
        <p:spPr>
          <a:xfrm>
            <a:off x="128900" y="502750"/>
            <a:ext cx="890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CULTURALLY COMPETENT TEACHING AND LEARNING</a:t>
            </a:r>
            <a:endParaRPr sz="2500"/>
          </a:p>
        </p:txBody>
      </p:sp>
      <p:sp>
        <p:nvSpPr>
          <p:cNvPr id="197" name="Google Shape;197;p31"/>
          <p:cNvSpPr txBox="1"/>
          <p:nvPr/>
        </p:nvSpPr>
        <p:spPr>
          <a:xfrm>
            <a:off x="244925" y="1185975"/>
            <a:ext cx="8379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 i="1"/>
              <a:t>Critical Reflection - culturally responsive teaching engages students in self-awareness activities that lead to reflection on cultural assumptions. 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</p:txBody>
      </p:sp>
      <p:pic>
        <p:nvPicPr>
          <p:cNvPr id="198" name="Google Shape;19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7075" y="2571750"/>
            <a:ext cx="2431245" cy="1620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1"/>
          <p:cNvSpPr txBox="1"/>
          <p:nvPr/>
        </p:nvSpPr>
        <p:spPr>
          <a:xfrm>
            <a:off x="399625" y="4288200"/>
            <a:ext cx="85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Higher Ed Teaching Strategies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WRITE YOUR OWN DEFINITION OF COMMUNICATION</a:t>
            </a:r>
            <a:endParaRPr i="1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4" name="Google Shape;64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29125"/>
            <a:ext cx="9144000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10775" y="2360200"/>
            <a:ext cx="3137501" cy="20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/>
          <p:nvPr/>
        </p:nvSpPr>
        <p:spPr>
          <a:xfrm>
            <a:off x="128900" y="502750"/>
            <a:ext cx="890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CULTURALLY COMPETENT TEACHING AND LEARNING</a:t>
            </a:r>
            <a:endParaRPr sz="2500"/>
          </a:p>
        </p:txBody>
      </p:sp>
      <p:sp>
        <p:nvSpPr>
          <p:cNvPr id="205" name="Google Shape;205;p32"/>
          <p:cNvSpPr txBox="1"/>
          <p:nvPr/>
        </p:nvSpPr>
        <p:spPr>
          <a:xfrm>
            <a:off x="244925" y="1185975"/>
            <a:ext cx="8379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2. Cultural Backgrounds - experiences based on various traditions, norms, and values inform ways of knowing and learning. 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</p:txBody>
      </p:sp>
      <p:sp>
        <p:nvSpPr>
          <p:cNvPr id="206" name="Google Shape;206;p32"/>
          <p:cNvSpPr txBox="1"/>
          <p:nvPr/>
        </p:nvSpPr>
        <p:spPr>
          <a:xfrm>
            <a:off x="399625" y="4288200"/>
            <a:ext cx="85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Higher Ed Teaching Strategies</a:t>
            </a:r>
            <a:endParaRPr/>
          </a:p>
        </p:txBody>
      </p:sp>
      <p:pic>
        <p:nvPicPr>
          <p:cNvPr id="207" name="Google Shape;2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86425"/>
            <a:ext cx="3777026" cy="205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128900" y="502750"/>
            <a:ext cx="890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CULTURALLY COMPETENT TEACHING AND LEARNING</a:t>
            </a:r>
            <a:endParaRPr sz="2500"/>
          </a:p>
        </p:txBody>
      </p:sp>
      <p:sp>
        <p:nvSpPr>
          <p:cNvPr id="213" name="Google Shape;213;p33"/>
          <p:cNvSpPr txBox="1"/>
          <p:nvPr/>
        </p:nvSpPr>
        <p:spPr>
          <a:xfrm>
            <a:off x="244925" y="1185975"/>
            <a:ext cx="8379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3. Individual Learners - in addition to pedagogical and subject matter knowledge, competent instructors relate well to their students.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</p:txBody>
      </p:sp>
      <p:sp>
        <p:nvSpPr>
          <p:cNvPr id="214" name="Google Shape;214;p33"/>
          <p:cNvSpPr txBox="1"/>
          <p:nvPr/>
        </p:nvSpPr>
        <p:spPr>
          <a:xfrm>
            <a:off x="399625" y="4288200"/>
            <a:ext cx="85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Higher Ed Teaching Strategies</a:t>
            </a:r>
            <a:endParaRPr/>
          </a:p>
        </p:txBody>
      </p:sp>
      <p:pic>
        <p:nvPicPr>
          <p:cNvPr id="215" name="Google Shape;21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975" y="2346150"/>
            <a:ext cx="2500850" cy="20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/>
        </p:nvSpPr>
        <p:spPr>
          <a:xfrm>
            <a:off x="128900" y="502750"/>
            <a:ext cx="890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CULTURALLY COMPETENT TEACHING AND LEARNING</a:t>
            </a:r>
            <a:endParaRPr sz="2500"/>
          </a:p>
        </p:txBody>
      </p:sp>
      <p:sp>
        <p:nvSpPr>
          <p:cNvPr id="221" name="Google Shape;221;p34"/>
          <p:cNvSpPr txBox="1"/>
          <p:nvPr/>
        </p:nvSpPr>
        <p:spPr>
          <a:xfrm>
            <a:off x="244925" y="1185975"/>
            <a:ext cx="83793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4. Intercultural communication skills - culturally competent instructors are willing to learn from their students.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</p:txBody>
      </p:sp>
      <p:sp>
        <p:nvSpPr>
          <p:cNvPr id="222" name="Google Shape;222;p34"/>
          <p:cNvSpPr txBox="1"/>
          <p:nvPr/>
        </p:nvSpPr>
        <p:spPr>
          <a:xfrm>
            <a:off x="399625" y="4288200"/>
            <a:ext cx="85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Higher Ed Teaching Strategies</a:t>
            </a:r>
            <a:endParaRPr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1900" y="2335850"/>
            <a:ext cx="4785649" cy="172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/>
        </p:nvSpPr>
        <p:spPr>
          <a:xfrm>
            <a:off x="128900" y="502750"/>
            <a:ext cx="8907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CULTURALLY COMPETENT TEACHING AND LEARNING</a:t>
            </a:r>
            <a:endParaRPr sz="2500"/>
          </a:p>
        </p:txBody>
      </p:sp>
      <p:sp>
        <p:nvSpPr>
          <p:cNvPr id="229" name="Google Shape;229;p35"/>
          <p:cNvSpPr txBox="1"/>
          <p:nvPr/>
        </p:nvSpPr>
        <p:spPr>
          <a:xfrm>
            <a:off x="244925" y="1185975"/>
            <a:ext cx="8379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5. Intentionally Structured Environments - perspective-taking behavior requires an understanding of norms, values, and traditions that have informed the other’s worldview and learning behaviors.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/>
          </a:p>
        </p:txBody>
      </p:sp>
      <p:sp>
        <p:nvSpPr>
          <p:cNvPr id="230" name="Google Shape;230;p35"/>
          <p:cNvSpPr txBox="1"/>
          <p:nvPr/>
        </p:nvSpPr>
        <p:spPr>
          <a:xfrm>
            <a:off x="399625" y="4288200"/>
            <a:ext cx="8520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Higher Ed Teaching Strategies</a:t>
            </a:r>
            <a:endParaRPr/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421300"/>
            <a:ext cx="9144000" cy="186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/>
        </p:nvSpPr>
        <p:spPr>
          <a:xfrm>
            <a:off x="180475" y="141800"/>
            <a:ext cx="8879100" cy="57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        CULTURAL QUOTIENT (CQ)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Helps us understand and communicate with people from other cultures effectively.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Global Pathways: Cultural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Competence Curriculum Module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pic>
        <p:nvPicPr>
          <p:cNvPr id="237" name="Google Shape;23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300" y="3093826"/>
            <a:ext cx="4568601" cy="184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7"/>
          <p:cNvSpPr txBox="1"/>
          <p:nvPr/>
        </p:nvSpPr>
        <p:spPr>
          <a:xfrm>
            <a:off x="180475" y="141800"/>
            <a:ext cx="8879100" cy="63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        CULTURAL QUOTIENT (CQ)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Is one’s ability to recognize cultural differences through knowledge and mindfulness, and behave appropriately when facing people from other cultures.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Global Pathways: Cultural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Competence Curriculum Module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pic>
        <p:nvPicPr>
          <p:cNvPr id="243" name="Google Shape;24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6475" y="3583700"/>
            <a:ext cx="3031249" cy="155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8"/>
          <p:cNvSpPr txBox="1"/>
          <p:nvPr/>
        </p:nvSpPr>
        <p:spPr>
          <a:xfrm>
            <a:off x="180475" y="141800"/>
            <a:ext cx="8879100" cy="6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/>
              <a:t>             </a:t>
            </a:r>
            <a:r>
              <a:rPr lang="en" sz="3000"/>
              <a:t>CULTURAL QUOTIENT (CQ)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Is critical to improving culturally diverse situations: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Enhances sensitivity to cultural differences.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Reduces use of overly simplistic stereotypes.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Enhances adjustment and relationships in multicultural contexts.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Improves decision-making and work performance in multicultural contexts.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Global Pathways: Cultural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Competence Curriculum Module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pic>
        <p:nvPicPr>
          <p:cNvPr id="249" name="Google Shape;2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1375" y="2797350"/>
            <a:ext cx="2008202" cy="226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9"/>
          <p:cNvSpPr txBox="1"/>
          <p:nvPr/>
        </p:nvSpPr>
        <p:spPr>
          <a:xfrm>
            <a:off x="1121525" y="696125"/>
            <a:ext cx="7332300" cy="47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>
                <a:solidFill>
                  <a:schemeClr val="dk1"/>
                </a:solidFill>
              </a:rPr>
              <a:t>HOW CAN INSTRUCTORS CONNECT WITH THEIR STUDENTS?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https://youtu.be/OtZ0HtamJ7E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/>
              <a:t>Amanda Rose teaches high school students.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3413" y="3264975"/>
            <a:ext cx="2464235" cy="164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/>
        </p:nvSpPr>
        <p:spPr>
          <a:xfrm>
            <a:off x="1121525" y="696125"/>
            <a:ext cx="7332300" cy="6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HOW CAN INSTRUCTORS CONNECT WITH THEIR STUDENTS?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>
                <a:solidFill>
                  <a:schemeClr val="dk1"/>
                </a:solidFill>
              </a:rPr>
              <a:t>Things to avoid in ICEBREAKERS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 i="1">
                <a:solidFill>
                  <a:schemeClr val="dk1"/>
                </a:solidFill>
              </a:rPr>
              <a:t>Do not ask students to take massive social risks with people they barely know.</a:t>
            </a:r>
            <a:endParaRPr sz="2000" b="1" i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 i="1">
                <a:solidFill>
                  <a:schemeClr val="dk1"/>
                </a:solidFill>
              </a:rPr>
              <a:t>Do not ask questions that won’t help the students become familiar with one another.</a:t>
            </a:r>
            <a:endParaRPr sz="2000" b="1" i="1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n" sz="2000" b="1" i="1">
                <a:solidFill>
                  <a:schemeClr val="dk1"/>
                </a:solidFill>
              </a:rPr>
              <a:t>Do not use an activity that is cheesy.</a:t>
            </a:r>
            <a:endParaRPr sz="20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Source: Cult of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Pedagogy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chemeClr val="dk1"/>
                </a:solidFill>
              </a:rPr>
              <a:t>                 </a:t>
            </a:r>
            <a:endParaRPr sz="20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1" name="Google Shape;26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5350" y="4112225"/>
            <a:ext cx="2718825" cy="9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1"/>
          <p:cNvSpPr txBox="1"/>
          <p:nvPr/>
        </p:nvSpPr>
        <p:spPr>
          <a:xfrm>
            <a:off x="1121525" y="696125"/>
            <a:ext cx="7332300" cy="6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HOW CAN INSTRUCTORS CONNECT WITH THEIR STUDENTS?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chemeClr val="dk1"/>
                </a:solidFill>
              </a:rPr>
              <a:t>ICEBREAKERS THAT WORK: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2500" b="1" i="1">
                <a:solidFill>
                  <a:schemeClr val="dk1"/>
                </a:solidFill>
              </a:rPr>
              <a:t>Blobs and Lines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Source: Cult of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Pedagogy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chemeClr val="dk1"/>
                </a:solidFill>
              </a:rPr>
              <a:t>                 </a:t>
            </a:r>
            <a:endParaRPr sz="20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550" y="3149700"/>
            <a:ext cx="5951300" cy="142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WHAT IS COMMUNICATION?</a:t>
            </a:r>
            <a:endParaRPr i="1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Communication</a:t>
            </a: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is giving, receiving or exchanging ideas, information, signals or messages through appropriate media, enabling individuals or groups to persuade, to seek information, to give information or to express emotions. This broad </a:t>
            </a:r>
            <a:r>
              <a:rPr lang="en" sz="2000" b="1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definition</a:t>
            </a: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includes body-language, skills of speaking and writing.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Source: Google      </a:t>
            </a:r>
            <a:r>
              <a:rPr lang="en" sz="23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                                     </a:t>
            </a:r>
            <a:endParaRPr sz="23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2765775"/>
            <a:ext cx="5143500" cy="2377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2"/>
          <p:cNvSpPr txBox="1"/>
          <p:nvPr/>
        </p:nvSpPr>
        <p:spPr>
          <a:xfrm>
            <a:off x="1121525" y="696125"/>
            <a:ext cx="7332300" cy="69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HOW CAN INSTRUCTORS CONNECT WITH THEIR STUDENTS?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>
                <a:solidFill>
                  <a:schemeClr val="dk1"/>
                </a:solidFill>
              </a:rPr>
              <a:t>ICEBREAKERS THAT WORK: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 b="1" i="1">
                <a:solidFill>
                  <a:schemeClr val="dk1"/>
                </a:solidFill>
              </a:rPr>
              <a:t>2. Concentric Circles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>
                <a:solidFill>
                  <a:schemeClr val="dk1"/>
                </a:solidFill>
              </a:rPr>
              <a:t> 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Source: Cult of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Pedagogy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chemeClr val="dk1"/>
                </a:solidFill>
              </a:rPr>
              <a:t>                 </a:t>
            </a:r>
            <a:endParaRPr sz="20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3" name="Google Shape;27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200" y="2702800"/>
            <a:ext cx="3343075" cy="21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/>
        </p:nvSpPr>
        <p:spPr>
          <a:xfrm>
            <a:off x="1121525" y="696125"/>
            <a:ext cx="7332300" cy="81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</a:rPr>
              <a:t>HOW CAN INSTRUCTORS CONNECT WITH THEIR STUDENTS?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>
                <a:solidFill>
                  <a:schemeClr val="dk1"/>
                </a:solidFill>
              </a:rPr>
              <a:t>ICEBREAKERS THAT WORK: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>
                <a:solidFill>
                  <a:schemeClr val="dk1"/>
                </a:solidFill>
              </a:rPr>
              <a:t>3.  This or That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>
                <a:solidFill>
                  <a:schemeClr val="dk1"/>
                </a:solidFill>
              </a:rPr>
              <a:t> </a:t>
            </a: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Source: Cult of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Pedagogy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1">
                <a:solidFill>
                  <a:schemeClr val="dk1"/>
                </a:solidFill>
              </a:rPr>
              <a:t>                 </a:t>
            </a:r>
            <a:endParaRPr sz="20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1" i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750" y="2697075"/>
            <a:ext cx="4351074" cy="21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/>
          <p:nvPr/>
        </p:nvSpPr>
        <p:spPr>
          <a:xfrm>
            <a:off x="451175" y="4228250"/>
            <a:ext cx="733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Source: Cult of 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Pedagogy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/>
        </p:nvSpPr>
        <p:spPr>
          <a:xfrm>
            <a:off x="476975" y="386725"/>
            <a:ext cx="8327700" cy="48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STUDENT SURVEYS</a:t>
            </a: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Michel DeGraff is a college instructor.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https://youtu.be/fh1bvrJN4Fc</a:t>
            </a: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86" name="Google Shape;28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225" y="1276200"/>
            <a:ext cx="6355251" cy="1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/>
        </p:nvSpPr>
        <p:spPr>
          <a:xfrm>
            <a:off x="476975" y="199400"/>
            <a:ext cx="8327700" cy="85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STUDENT SURVEYS: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                          	QUESTIONNAIRES</a:t>
            </a: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/>
              <a:t>GOALS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are your career goals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do you see yourself doing in the next 5-10 years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-how do you plan to get to where you want to be 5-10 years from now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</a:t>
            </a:r>
            <a:r>
              <a:rPr lang="en"/>
              <a:t>Norman Herr, Ph.D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CSU, Northridge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92" name="Google Shape;29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4800" y="3502050"/>
            <a:ext cx="3557925" cy="146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/>
        </p:nvSpPr>
        <p:spPr>
          <a:xfrm>
            <a:off x="476975" y="199400"/>
            <a:ext cx="8327700" cy="8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STUDENT SURVEYS: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                          	QUESTIONNAIRES</a:t>
            </a: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2.  FAMILY AND HOME ENVIRONMENT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-how many brothers and sisters do you have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-how do you get to school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language do you speak at home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</a:t>
            </a:r>
            <a:r>
              <a:rPr lang="en"/>
              <a:t>Norman Herr, Ph.D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CSU, Northridge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98" name="Google Shape;2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5400" y="3132500"/>
            <a:ext cx="2712925" cy="174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/>
        </p:nvSpPr>
        <p:spPr>
          <a:xfrm>
            <a:off x="476975" y="199400"/>
            <a:ext cx="8327700" cy="8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STUDENT SURVEYS: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                          	QUESTIONNAIRES</a:t>
            </a: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3.  PERSONAL INFORMATION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-do you know anyone in this class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do you enjoy doing in your free time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are you most proud of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</a:t>
            </a:r>
            <a:r>
              <a:rPr lang="en"/>
              <a:t>Norman Herr, Ph.D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CSU, Northridge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04" name="Google Shape;3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7075" y="3351650"/>
            <a:ext cx="3309652" cy="132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/>
        </p:nvSpPr>
        <p:spPr>
          <a:xfrm>
            <a:off x="476975" y="199400"/>
            <a:ext cx="8327700" cy="8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STUDENT SURVEYS: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                          	QUESTIONNAIRES</a:t>
            </a: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4.  ATTITUDE TOWARDS SCHOOL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was your favorite subject in high school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was your least favorite subject in high school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-why did you enroll in this class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</a:t>
            </a:r>
            <a:r>
              <a:rPr lang="en"/>
              <a:t>Norman Herr, Ph.D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CSU, Northridge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10" name="Google Shape;31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350" y="3171150"/>
            <a:ext cx="4095024" cy="18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/>
        </p:nvSpPr>
        <p:spPr>
          <a:xfrm>
            <a:off x="476975" y="199400"/>
            <a:ext cx="8327700" cy="8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STUDENT SURVEYS: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                          	QUESTIONNAIRES</a:t>
            </a: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5.  EDUCATIONAL BACKGROUND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-when was your most recent _________ class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-list the _______ courses you have taken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-what is your class schedule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</a:t>
            </a:r>
            <a:r>
              <a:rPr lang="en"/>
              <a:t>Norman Herr, Ph.D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CSU, Northridge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16" name="Google Shape;3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4250" y="3184075"/>
            <a:ext cx="4305600" cy="17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/>
        </p:nvSpPr>
        <p:spPr>
          <a:xfrm>
            <a:off x="476975" y="199400"/>
            <a:ext cx="8327700" cy="82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STUDENT SURVEYS:</a:t>
            </a: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i="1"/>
              <a:t>                          	QUESTIONNAIRES</a:t>
            </a: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6.  WRITING ABILITY (Writing prompts)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-I learn the most when the teacher . . .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-My definition of (insert a school subject) is . . .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-My ideal job would be. . .</a:t>
            </a: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</a:t>
            </a:r>
            <a:r>
              <a:rPr lang="en"/>
              <a:t>Norman Herr, Ph.D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CSU, Northridge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i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322" name="Google Shape;3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050" y="3429000"/>
            <a:ext cx="4214274" cy="13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"/>
          <p:cNvSpPr txBox="1"/>
          <p:nvPr/>
        </p:nvSpPr>
        <p:spPr>
          <a:xfrm>
            <a:off x="1804725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51"/>
          <p:cNvSpPr txBox="1"/>
          <p:nvPr/>
        </p:nvSpPr>
        <p:spPr>
          <a:xfrm>
            <a:off x="554300" y="605875"/>
            <a:ext cx="8211600" cy="4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SYLLABUS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Dr. Aaron S. Richmond, a professor of Educational Psychology and Human Development at Metropolitan State University of Denver, suggests creating a </a:t>
            </a:r>
            <a:r>
              <a:rPr lang="en" sz="2000" i="1"/>
              <a:t>Learner-Centered Syllabus.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Constructing a Learner-Centered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Syllabus: One Professor’s Journey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29" name="Google Shape;32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8800" y="3171175"/>
            <a:ext cx="3347351" cy="167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 descr="Direct Versus Indirect communication styles, listening styles, body language, tonality, these are just some of the differences in cross-cultural communication.  Listen to Dr. Verghese explain some of these differences and the challenges that they can present.&#10;http://www.culturalsynergies.com" title="Understanding Cultural Communication Difference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8000" y="1714500"/>
            <a:ext cx="48083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4372600" y="319042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1210650" y="441525"/>
            <a:ext cx="73380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206250" y="141800"/>
            <a:ext cx="73380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i="1"/>
              <a:t>CULTURAL COMMUNICATION</a:t>
            </a:r>
            <a:endParaRPr sz="3000"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Dr. Tom Verghese is a leading authority in cultural intelligence.</a:t>
            </a:r>
            <a:endParaRPr sz="3000"/>
          </a:p>
        </p:txBody>
      </p:sp>
      <p:sp>
        <p:nvSpPr>
          <p:cNvPr id="82" name="Google Shape;82;p16"/>
          <p:cNvSpPr txBox="1"/>
          <p:nvPr/>
        </p:nvSpPr>
        <p:spPr>
          <a:xfrm>
            <a:off x="3751275" y="13793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206250" y="2101225"/>
            <a:ext cx="367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The Centre for Global Inclusion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52"/>
          <p:cNvSpPr txBox="1"/>
          <p:nvPr/>
        </p:nvSpPr>
        <p:spPr>
          <a:xfrm>
            <a:off x="1804725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52"/>
          <p:cNvSpPr txBox="1"/>
          <p:nvPr/>
        </p:nvSpPr>
        <p:spPr>
          <a:xfrm>
            <a:off x="554300" y="605875"/>
            <a:ext cx="8211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SYLLABUS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The Purpose of a Syllabus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/>
              <a:t>Viewed as a contract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-rules regarding academic dishonesty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-calendar of course events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-grading policies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Constructing a Learner-Centered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Syllabus: One Professor’s Journey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36" name="Google Shape;33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550" y="3377425"/>
            <a:ext cx="2890450" cy="14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/>
        </p:nvSpPr>
        <p:spPr>
          <a:xfrm>
            <a:off x="1804725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53"/>
          <p:cNvSpPr txBox="1"/>
          <p:nvPr/>
        </p:nvSpPr>
        <p:spPr>
          <a:xfrm>
            <a:off x="554300" y="605875"/>
            <a:ext cx="8211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SYLLABUS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The Purpose of a Syllabus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2. Considered a permanent record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-course catalog description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-student learning objectives (SLO’s)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-required readings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Constructing a Learner-Centered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Syllabus: One Professor’s Journey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43" name="Google Shape;34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625" y="3545000"/>
            <a:ext cx="2667351" cy="12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/>
          <p:nvPr/>
        </p:nvSpPr>
        <p:spPr>
          <a:xfrm>
            <a:off x="1804725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4"/>
          <p:cNvSpPr txBox="1"/>
          <p:nvPr/>
        </p:nvSpPr>
        <p:spPr>
          <a:xfrm>
            <a:off x="554300" y="605875"/>
            <a:ext cx="8211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SYLLABUS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The Purpose of a Syllabus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3. Can serve as a cognitive map/learning tool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-provides a visual layout of the course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-explanation of course assignments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-list of assessments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Constructing a Learner-Centered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Syllabus: One Professor’s Journey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50" name="Google Shape;35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8100" y="3287200"/>
            <a:ext cx="3711525" cy="15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5"/>
          <p:cNvSpPr txBox="1"/>
          <p:nvPr/>
        </p:nvSpPr>
        <p:spPr>
          <a:xfrm>
            <a:off x="1804725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5"/>
          <p:cNvSpPr txBox="1"/>
          <p:nvPr/>
        </p:nvSpPr>
        <p:spPr>
          <a:xfrm>
            <a:off x="554300" y="605875"/>
            <a:ext cx="8211600" cy="51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SYLLABUS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How to move from a Teacher-Centered Syllabus to a Learner-Centered Syllabus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b="1"/>
              <a:t>Establish Community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-accessibility of the teacher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-learning rationale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-collaboration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Constructing a Learner-Centered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Syllabus: One Professor’s Journey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57" name="Google Shape;35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8775" y="3235625"/>
            <a:ext cx="3807124" cy="150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"/>
          <p:cNvSpPr txBox="1"/>
          <p:nvPr/>
        </p:nvSpPr>
        <p:spPr>
          <a:xfrm>
            <a:off x="1804725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6"/>
          <p:cNvSpPr txBox="1"/>
          <p:nvPr/>
        </p:nvSpPr>
        <p:spPr>
          <a:xfrm>
            <a:off x="554300" y="605875"/>
            <a:ext cx="8211600" cy="59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SYLLABUS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How to move from a Teacher-Centered Syllabus to a Learner-Centered Syllabus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2. Power and Control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-teacher’s role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-student’s role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-outside resource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-tone and focus of the 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syllabus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Constructing a Learner-Centered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Syllabus: One Professor’s Journey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64" name="Google Shape;36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7475" y="2771575"/>
            <a:ext cx="3562925" cy="21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7"/>
          <p:cNvSpPr txBox="1"/>
          <p:nvPr/>
        </p:nvSpPr>
        <p:spPr>
          <a:xfrm>
            <a:off x="1804725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7"/>
          <p:cNvSpPr txBox="1"/>
          <p:nvPr/>
        </p:nvSpPr>
        <p:spPr>
          <a:xfrm>
            <a:off x="554300" y="605875"/>
            <a:ext cx="8211600" cy="5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SYLLABUS</a:t>
            </a:r>
            <a:endParaRPr sz="3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How to move from a Teacher-Centered Syllabus to a Learner-Centered Syllabus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3. Evaluation and Assessment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-feedback mechanisms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-evaluation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-learning outcomes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-revising/redoing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Source: Constructing a Learner-Centered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Syllabus: One Professor’s Journey</a:t>
            </a:r>
            <a:endParaRPr sz="15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b="1"/>
          </a:p>
        </p:txBody>
      </p:sp>
      <p:pic>
        <p:nvPicPr>
          <p:cNvPr id="371" name="Google Shape;37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4450" y="3545025"/>
            <a:ext cx="3171173" cy="1314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962" y="72761"/>
            <a:ext cx="1791153" cy="58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783076"/>
            <a:ext cx="9144000" cy="24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58"/>
          <p:cNvSpPr txBox="1"/>
          <p:nvPr/>
        </p:nvSpPr>
        <p:spPr>
          <a:xfrm>
            <a:off x="322075" y="3351725"/>
            <a:ext cx="8598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rgbClr val="103259"/>
                </a:solidFill>
                <a:latin typeface="Roboto Thin"/>
                <a:ea typeface="Roboto Thin"/>
                <a:cs typeface="Roboto Thin"/>
                <a:sym typeface="Roboto Thin"/>
              </a:rPr>
              <a:t>                     </a:t>
            </a:r>
            <a:r>
              <a:rPr lang="en" sz="3500">
                <a:solidFill>
                  <a:srgbClr val="103259"/>
                </a:solidFill>
                <a:latin typeface="Roboto Thin"/>
                <a:ea typeface="Roboto Thin"/>
                <a:cs typeface="Roboto Thin"/>
                <a:sym typeface="Roboto Thin"/>
              </a:rPr>
              <a:t>Contact Information</a:t>
            </a:r>
            <a:endParaRPr sz="3000">
              <a:solidFill>
                <a:srgbClr val="10325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03259"/>
                </a:solidFill>
                <a:latin typeface="Roboto Thin"/>
                <a:ea typeface="Roboto Thin"/>
                <a:cs typeface="Roboto Thin"/>
                <a:sym typeface="Roboto Thin"/>
              </a:rPr>
              <a:t>       Toni Bastian</a:t>
            </a:r>
            <a:endParaRPr sz="3000">
              <a:solidFill>
                <a:srgbClr val="103259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03259"/>
              </a:buClr>
              <a:buSzPts val="4400"/>
              <a:buFont typeface="Roboto Thin"/>
              <a:buNone/>
            </a:pPr>
            <a:r>
              <a:rPr lang="en" sz="3000">
                <a:solidFill>
                  <a:srgbClr val="103259"/>
                </a:solidFill>
                <a:latin typeface="Roboto Thin"/>
                <a:ea typeface="Roboto Thin"/>
                <a:cs typeface="Roboto Thin"/>
                <a:sym typeface="Roboto Thin"/>
              </a:rPr>
              <a:t>                               tbastian@ucsd.edu</a:t>
            </a:r>
            <a:endParaRPr sz="3000">
              <a:solidFill>
                <a:srgbClr val="10325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379" name="Google Shape;379;p58"/>
          <p:cNvSpPr txBox="1"/>
          <p:nvPr/>
        </p:nvSpPr>
        <p:spPr>
          <a:xfrm>
            <a:off x="4138225" y="136650"/>
            <a:ext cx="5621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THANK YOU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270700" y="103125"/>
            <a:ext cx="8482500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HIGH CONTEXT vs. LOW CONTEXT CULTURES</a:t>
            </a:r>
            <a:endParaRPr sz="2900"/>
          </a:p>
        </p:txBody>
      </p:sp>
      <p:sp>
        <p:nvSpPr>
          <p:cNvPr id="89" name="Google Shape;89;p17"/>
          <p:cNvSpPr txBox="1"/>
          <p:nvPr/>
        </p:nvSpPr>
        <p:spPr>
          <a:xfrm>
            <a:off x="451175" y="863450"/>
            <a:ext cx="83019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HIGH CONTEXT CULTURES: use communication that focuses on </a:t>
            </a:r>
            <a:r>
              <a:rPr lang="en" sz="2400" b="1" i="1"/>
              <a:t>underlying context, meaning, and tone </a:t>
            </a:r>
            <a:r>
              <a:rPr lang="en" sz="2400" i="1"/>
              <a:t>in the message, and not just the words themselves.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LOW CONTEXT CULTURES: expect communication to be </a:t>
            </a:r>
            <a:r>
              <a:rPr lang="en" sz="2400" b="1" i="1"/>
              <a:t>explicitly stated </a:t>
            </a:r>
            <a:r>
              <a:rPr lang="en" sz="2400" i="1"/>
              <a:t>so there’s no risk of confusion.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United Language Group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75" y="2320375"/>
            <a:ext cx="1288124" cy="7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575" y="2320375"/>
            <a:ext cx="1481126" cy="76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5700" y="4215350"/>
            <a:ext cx="1823375" cy="8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6425" y="4228251"/>
            <a:ext cx="2217249" cy="76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70700" y="103125"/>
            <a:ext cx="84825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HIGH CONTEXT vs. LOW CONTEXT COMMUNICATION</a:t>
            </a:r>
            <a:endParaRPr sz="2500"/>
          </a:p>
        </p:txBody>
      </p:sp>
      <p:sp>
        <p:nvSpPr>
          <p:cNvPr id="99" name="Google Shape;99;p18"/>
          <p:cNvSpPr txBox="1"/>
          <p:nvPr/>
        </p:nvSpPr>
        <p:spPr>
          <a:xfrm>
            <a:off x="451175" y="672525"/>
            <a:ext cx="83019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HIGH CONTEXT CULTURES: prefer </a:t>
            </a:r>
            <a:r>
              <a:rPr lang="en" sz="2400" b="1" i="1"/>
              <a:t>oral communication,</a:t>
            </a:r>
            <a:r>
              <a:rPr lang="en" sz="2400" i="1"/>
              <a:t> </a:t>
            </a:r>
            <a:r>
              <a:rPr lang="en" sz="2400" b="1" i="1"/>
              <a:t>longer forms of communication</a:t>
            </a:r>
            <a:r>
              <a:rPr lang="en" sz="2400" i="1"/>
              <a:t> that don’t always focus on basic questions.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LOW CONTEXT CULTURES: favor </a:t>
            </a:r>
            <a:r>
              <a:rPr lang="en" sz="2400" b="1" i="1"/>
              <a:t>written communication,</a:t>
            </a:r>
            <a:r>
              <a:rPr lang="en" sz="2400" i="1"/>
              <a:t> emails, texts, online messaging - want basic questions answered.     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United Language Group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8750" y="1557125"/>
            <a:ext cx="2217247" cy="1696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5550" y="4138000"/>
            <a:ext cx="2797324" cy="92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270700" y="103125"/>
            <a:ext cx="8482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HIGH CONTEXT vs. LOW CONTEXT CHARACTERISTICS</a:t>
            </a:r>
            <a:endParaRPr sz="2400"/>
          </a:p>
        </p:txBody>
      </p:sp>
      <p:sp>
        <p:nvSpPr>
          <p:cNvPr id="107" name="Google Shape;107;p19"/>
          <p:cNvSpPr txBox="1"/>
          <p:nvPr/>
        </p:nvSpPr>
        <p:spPr>
          <a:xfrm>
            <a:off x="270575" y="672525"/>
            <a:ext cx="8804700" cy="5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HIGH CONTEXT CULTURES: </a:t>
            </a:r>
            <a:r>
              <a:rPr lang="en" sz="2400" b="1" i="1"/>
              <a:t>similarity</a:t>
            </a:r>
            <a:r>
              <a:rPr lang="en" sz="2400" i="1"/>
              <a:t> is important, so messages can be contextualized by assuming an audience will think in the same way and follow the underlying message implicit in someone’s speech or writing.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LOW CONTEXT CULTURES: are diverse and focus on the individual instead of the group. Communication must be basic enough to allow for as many people to 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understand it as possible.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United Language Group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i="1"/>
              <a:t>  </a:t>
            </a: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United Language Group</a:t>
            </a:r>
            <a:endParaRPr/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75" y="2268800"/>
            <a:ext cx="3112901" cy="9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 rotWithShape="1">
          <a:blip r:embed="rId4">
            <a:alphaModFix/>
          </a:blip>
          <a:srcRect l="-11644" t="8640" r="9321" b="-8640"/>
          <a:stretch/>
        </p:blipFill>
        <p:spPr>
          <a:xfrm>
            <a:off x="5717525" y="4099324"/>
            <a:ext cx="3112899" cy="10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567200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0"/>
          <p:cNvSpPr txBox="1"/>
          <p:nvPr/>
        </p:nvSpPr>
        <p:spPr>
          <a:xfrm>
            <a:off x="1469575" y="322275"/>
            <a:ext cx="73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66666"/>
                </a:solidFill>
              </a:rPr>
              <a:t>    CULTURAL COMPETENCE</a:t>
            </a:r>
            <a:endParaRPr sz="3500">
              <a:solidFill>
                <a:srgbClr val="666666"/>
              </a:solidFill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322275" y="1156275"/>
            <a:ext cx="86499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The social awareness that everyone is not like I am, that their different cultures and backgrounds affect how they think and behave, and that this awareness allows me to behave appropriately and perform effectively in culturally diverse environments.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Global Pathways: Cultural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Competence Curriculum Module</a:t>
            </a:r>
            <a:endParaRPr sz="3000" i="1"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325" y="3635150"/>
            <a:ext cx="3677850" cy="141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567200" y="528525"/>
            <a:ext cx="73323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1469575" y="322275"/>
            <a:ext cx="73323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666666"/>
                </a:solidFill>
              </a:rPr>
              <a:t>    CULTURAL COMPETENCE</a:t>
            </a:r>
            <a:endParaRPr sz="3500">
              <a:solidFill>
                <a:srgbClr val="666666"/>
              </a:solidFill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322275" y="1156275"/>
            <a:ext cx="8649900" cy="2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i="1"/>
              <a:t>In order to be culturally competent, and interact effectively with people of different cultures, we have to be self-reflective.</a:t>
            </a: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Global Pathways: Cultural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Competence Curriculum Module</a:t>
            </a:r>
            <a:endParaRPr sz="3000" i="1"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1350" y="3239550"/>
            <a:ext cx="25717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2231</Words>
  <Application>Microsoft Office PowerPoint</Application>
  <PresentationFormat>On-screen Show (16:9)</PresentationFormat>
  <Paragraphs>536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Roboto</vt:lpstr>
      <vt:lpstr>Roboto Thin</vt:lpstr>
      <vt:lpstr>Simple Light</vt:lpstr>
      <vt:lpstr>PowerPoint Presentation</vt:lpstr>
      <vt:lpstr>WRITE YOUR OWN DEFINITION OF COMMUNICATION</vt:lpstr>
      <vt:lpstr>WHAT IS COMMUNICATION?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Bahena Coronel, Diana</dc:creator>
  <cp:lastModifiedBy>Bahena Coronel, Diana</cp:lastModifiedBy>
  <cp:revision>1</cp:revision>
  <dcterms:modified xsi:type="dcterms:W3CDTF">2021-04-29T23:58:26Z</dcterms:modified>
</cp:coreProperties>
</file>